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7" r:id="rId2"/>
    <p:sldMasterId id="2147483669" r:id="rId3"/>
    <p:sldMasterId id="2147483671" r:id="rId4"/>
  </p:sldMasterIdLst>
  <p:notesMasterIdLst>
    <p:notesMasterId r:id="rId30"/>
  </p:notesMasterIdLst>
  <p:sldIdLst>
    <p:sldId id="277" r:id="rId5"/>
    <p:sldId id="325" r:id="rId6"/>
    <p:sldId id="337" r:id="rId7"/>
    <p:sldId id="329" r:id="rId8"/>
    <p:sldId id="314" r:id="rId9"/>
    <p:sldId id="324" r:id="rId10"/>
    <p:sldId id="315" r:id="rId11"/>
    <p:sldId id="338" r:id="rId12"/>
    <p:sldId id="330" r:id="rId13"/>
    <p:sldId id="331" r:id="rId14"/>
    <p:sldId id="317" r:id="rId15"/>
    <p:sldId id="318" r:id="rId16"/>
    <p:sldId id="319" r:id="rId17"/>
    <p:sldId id="316" r:id="rId18"/>
    <p:sldId id="320" r:id="rId19"/>
    <p:sldId id="326" r:id="rId20"/>
    <p:sldId id="321" r:id="rId21"/>
    <p:sldId id="322" r:id="rId22"/>
    <p:sldId id="334" r:id="rId23"/>
    <p:sldId id="335" r:id="rId24"/>
    <p:sldId id="336" r:id="rId25"/>
    <p:sldId id="333" r:id="rId26"/>
    <p:sldId id="327" r:id="rId27"/>
    <p:sldId id="339" r:id="rId28"/>
    <p:sldId id="332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6" autoAdjust="0"/>
    <p:restoredTop sz="88590" autoAdjust="0"/>
  </p:normalViewPr>
  <p:slideViewPr>
    <p:cSldViewPr snapToGrid="0">
      <p:cViewPr varScale="1">
        <p:scale>
          <a:sx n="91" d="100"/>
          <a:sy n="91" d="100"/>
        </p:scale>
        <p:origin x="1174" y="50"/>
      </p:cViewPr>
      <p:guideLst>
        <p:guide orient="horz" pos="2160"/>
        <p:guide pos="2880"/>
      </p:guideLst>
    </p:cSldViewPr>
  </p:slideViewPr>
  <p:notesTextViewPr>
    <p:cViewPr>
      <p:scale>
        <a:sx n="101" d="100"/>
        <a:sy n="101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0FFDE-4255-4A3F-BCFD-C8E289A44EF0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ED67-5F24-49B5-84D6-5189198765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0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86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6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2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75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00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45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2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7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13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99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0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61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ED67-5F24-49B5-84D6-5189198765E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42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0" y="4495800"/>
            <a:ext cx="2448000" cy="2376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0" y="2148887"/>
            <a:ext cx="2448000" cy="2340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0" y="-10800"/>
            <a:ext cx="2448000" cy="2160000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/>
          <a:lstStyle>
            <a:lvl1pPr>
              <a:buFontTx/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58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>
          <a:xfrm>
            <a:off x="1080000" y="2438400"/>
            <a:ext cx="7378200" cy="3687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42900" algn="l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EF6E00"/>
              </a:buClr>
              <a:buFont typeface="Arial"/>
              <a:buChar char="•"/>
              <a:defRPr sz="2000" b="0" i="0" baseline="0">
                <a:solidFill>
                  <a:srgbClr val="474746"/>
                </a:solidFill>
                <a:latin typeface="Arial"/>
              </a:defRPr>
            </a:lvl1pPr>
            <a:lvl2pPr marL="72000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474746"/>
              </a:buClr>
              <a:buFont typeface="Arial"/>
              <a:buChar char="•"/>
              <a:defRPr sz="1800" baseline="0">
                <a:solidFill>
                  <a:srgbClr val="474746"/>
                </a:solidFill>
                <a:latin typeface="Arial"/>
              </a:defRPr>
            </a:lvl2pPr>
            <a:lvl3pPr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474746"/>
              </a:buClr>
              <a:buFont typeface="Symbol" charset="2"/>
              <a:buChar char="-"/>
              <a:defRPr sz="1800" baseline="0">
                <a:solidFill>
                  <a:srgbClr val="474746"/>
                </a:solidFill>
                <a:latin typeface="Arial"/>
              </a:defRPr>
            </a:lvl3pPr>
            <a:lvl4pPr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7B07"/>
              </a:buClr>
              <a:buFont typeface="Arial"/>
              <a:buChar char="•"/>
              <a:defRPr sz="1600" baseline="0">
                <a:solidFill>
                  <a:srgbClr val="474746"/>
                </a:solidFill>
                <a:latin typeface="Arial"/>
              </a:defRPr>
            </a:lvl4pPr>
            <a:lvl5pPr algn="l">
              <a:lnSpc>
                <a:spcPts val="2200"/>
              </a:lnSpc>
              <a:spcBef>
                <a:spcPts val="0"/>
              </a:spcBef>
              <a:defRPr sz="1600">
                <a:solidFill>
                  <a:srgbClr val="474746"/>
                </a:solidFill>
                <a:latin typeface="Officina Sans ITC W01 Book"/>
              </a:defRPr>
            </a:lvl5pPr>
            <a:lvl6pPr>
              <a:buNone/>
              <a:defRPr/>
            </a:lvl6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20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>
          <a:xfrm>
            <a:off x="1080000" y="2438400"/>
            <a:ext cx="7378200" cy="3687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 algn="l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EF6E00"/>
              </a:buClr>
              <a:buFont typeface="+mj-lt"/>
              <a:buAutoNum type="arabicParenR"/>
              <a:defRPr sz="2000" b="0" i="0" baseline="0">
                <a:solidFill>
                  <a:srgbClr val="474746"/>
                </a:solidFill>
                <a:latin typeface="Arial"/>
              </a:defRPr>
            </a:lvl1pPr>
            <a:lvl2pPr marL="72000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474746"/>
              </a:buClr>
              <a:buFont typeface="Arial"/>
              <a:buChar char="•"/>
              <a:defRPr sz="1800" baseline="0">
                <a:solidFill>
                  <a:srgbClr val="474746"/>
                </a:solidFill>
                <a:latin typeface="Arial"/>
              </a:defRPr>
            </a:lvl2pPr>
            <a:lvl3pPr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FF7B07"/>
              </a:buClr>
              <a:buFont typeface="Arial"/>
              <a:buChar char="•"/>
              <a:defRPr sz="1800" baseline="0">
                <a:solidFill>
                  <a:srgbClr val="474746"/>
                </a:solidFill>
                <a:latin typeface="Arial"/>
              </a:defRPr>
            </a:lvl3pPr>
            <a:lvl4pPr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474746"/>
              </a:buClr>
              <a:buFont typeface="Lucida Grande"/>
              <a:buChar char="–"/>
              <a:defRPr sz="1600" baseline="0">
                <a:solidFill>
                  <a:srgbClr val="474746"/>
                </a:solidFill>
                <a:latin typeface="Arial"/>
              </a:defRPr>
            </a:lvl4pPr>
            <a:lvl5pPr algn="l">
              <a:lnSpc>
                <a:spcPts val="2200"/>
              </a:lnSpc>
              <a:spcBef>
                <a:spcPts val="0"/>
              </a:spcBef>
              <a:defRPr sz="1600">
                <a:solidFill>
                  <a:srgbClr val="474746"/>
                </a:solidFill>
                <a:latin typeface="Officina Sans ITC W01 Book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3264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1080000" y="2430462"/>
            <a:ext cx="4680000" cy="3600000"/>
          </a:xfrm>
          <a:prstGeom prst="rect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/>
          <a:lstStyle>
            <a:lvl1pPr>
              <a:buFontTx/>
              <a:buNone/>
              <a:defRPr sz="1500" b="0" i="0">
                <a:latin typeface="Arial"/>
                <a:cs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120000" y="5310000"/>
            <a:ext cx="2286000" cy="78996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>
              <a:spcBef>
                <a:spcPts val="400"/>
              </a:spcBef>
              <a:buFontTx/>
              <a:buNone/>
              <a:defRPr sz="1600" baseline="0">
                <a:solidFill>
                  <a:srgbClr val="FF7B07"/>
                </a:solidFill>
                <a:latin typeface="Arial"/>
              </a:defRPr>
            </a:lvl1pPr>
            <a:lvl2pPr marL="0">
              <a:spcBef>
                <a:spcPts val="400"/>
              </a:spcBef>
              <a:buClr>
                <a:srgbClr val="FF7B07"/>
              </a:buClr>
              <a:buFontTx/>
              <a:buNone/>
              <a:defRPr sz="1600" baseline="0">
                <a:latin typeface="Arial"/>
              </a:defRPr>
            </a:lvl2pPr>
            <a:lvl3pPr marL="540000">
              <a:spcBef>
                <a:spcPts val="0"/>
              </a:spcBef>
              <a:buFontTx/>
              <a:buNone/>
              <a:defRPr sz="1800">
                <a:latin typeface="Arial"/>
              </a:defRPr>
            </a:lvl3pPr>
            <a:lvl4pPr marL="720000">
              <a:spcBef>
                <a:spcPts val="0"/>
              </a:spcBef>
              <a:buFontTx/>
              <a:buNone/>
              <a:defRPr sz="1800"/>
            </a:lvl4pPr>
            <a:lvl5pPr marL="936000">
              <a:spcBef>
                <a:spcPts val="0"/>
              </a:spcBef>
              <a:buFontTx/>
              <a:buNone/>
              <a:defRPr sz="1800" baseline="0">
                <a:latin typeface="Arial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0980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1080000" y="2430463"/>
            <a:ext cx="2448000" cy="1440000"/>
          </a:xfrm>
          <a:prstGeom prst="rect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/>
          <a:lstStyle>
            <a:lvl1pPr>
              <a:buFontTx/>
              <a:buNone/>
              <a:defRPr sz="1500">
                <a:latin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>
          <a:xfrm>
            <a:off x="1080000" y="4564063"/>
            <a:ext cx="2448000" cy="1440000"/>
          </a:xfrm>
          <a:prstGeom prst="rect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/>
          <a:lstStyle>
            <a:lvl1pPr>
              <a:buFontTx/>
              <a:buNone/>
              <a:defRPr sz="1500">
                <a:latin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191000" y="2376000"/>
            <a:ext cx="4267200" cy="17388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Clr>
                <a:srgbClr val="FF7B07"/>
              </a:buClr>
              <a:buFontTx/>
              <a:buNone/>
              <a:defRPr sz="1800" baseline="0">
                <a:solidFill>
                  <a:srgbClr val="474746"/>
                </a:solidFill>
                <a:latin typeface="Arial"/>
              </a:defRPr>
            </a:lvl1pPr>
            <a:lvl2pPr marL="201600" indent="-252000">
              <a:spcBef>
                <a:spcPts val="200"/>
              </a:spcBef>
              <a:defRPr sz="1800" baseline="0">
                <a:latin typeface="Arial"/>
              </a:defRPr>
            </a:lvl2pPr>
            <a:lvl3pPr marL="514800">
              <a:spcBef>
                <a:spcPts val="0"/>
              </a:spcBef>
              <a:defRPr sz="1800" baseline="0">
                <a:latin typeface="Arial"/>
              </a:defRPr>
            </a:lvl3pPr>
            <a:lvl4pPr marL="792000">
              <a:spcBef>
                <a:spcPts val="0"/>
              </a:spcBef>
              <a:defRPr sz="1800" baseline="0">
                <a:latin typeface="Arial"/>
              </a:defRPr>
            </a:lvl4pPr>
            <a:lvl5pPr marL="1069200">
              <a:spcBef>
                <a:spcPts val="200"/>
              </a:spcBef>
              <a:buFont typeface="Arial"/>
              <a:buChar char="•"/>
              <a:defRPr sz="1800" baseline="0">
                <a:latin typeface="Arial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191000" y="4495800"/>
            <a:ext cx="4267200" cy="1673882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Clr>
                <a:srgbClr val="FF7B07"/>
              </a:buClr>
              <a:buFontTx/>
              <a:buNone/>
              <a:defRPr sz="1800" baseline="0">
                <a:solidFill>
                  <a:srgbClr val="474746"/>
                </a:solidFill>
                <a:latin typeface="Arial"/>
              </a:defRPr>
            </a:lvl1pPr>
            <a:lvl2pPr marL="201600" indent="-252000">
              <a:spcBef>
                <a:spcPts val="200"/>
              </a:spcBef>
              <a:defRPr sz="1800" baseline="0">
                <a:latin typeface="Arial"/>
              </a:defRPr>
            </a:lvl2pPr>
            <a:lvl3pPr marL="514800">
              <a:spcBef>
                <a:spcPts val="0"/>
              </a:spcBef>
              <a:defRPr sz="1800" baseline="0">
                <a:latin typeface="Arial"/>
              </a:defRPr>
            </a:lvl3pPr>
            <a:lvl4pPr marL="792000">
              <a:spcBef>
                <a:spcPts val="0"/>
              </a:spcBef>
              <a:defRPr sz="1800" baseline="0">
                <a:latin typeface="Arial"/>
              </a:defRPr>
            </a:lvl4pPr>
            <a:lvl5pPr marL="1069200">
              <a:spcBef>
                <a:spcPts val="200"/>
              </a:spcBef>
              <a:buFont typeface="Arial"/>
              <a:buChar char="•"/>
              <a:defRPr sz="1800" baseline="0">
                <a:latin typeface="Arial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488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008000"/>
            <a:ext cx="9144000" cy="5472000"/>
          </a:xfrm>
          <a:prstGeom prst="rect">
            <a:avLst/>
          </a:prstGeom>
          <a:noFill/>
        </p:spPr>
        <p:txBody>
          <a:bodyPr vert="horz"/>
          <a:lstStyle>
            <a:lvl1pPr>
              <a:buFontTx/>
              <a:buNone/>
              <a:defRPr sz="1500" b="0" i="0">
                <a:latin typeface="Arial"/>
                <a:cs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800600" y="4800600"/>
            <a:ext cx="3720600" cy="1219200"/>
          </a:xfrm>
        </p:spPr>
        <p:txBody>
          <a:bodyPr/>
          <a:lstStyle>
            <a:lvl1pPr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73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</p:spTree>
    <p:extLst>
      <p:ext uri="{BB962C8B-B14F-4D97-AF65-F5344CB8AC3E}">
        <p14:creationId xmlns:p14="http://schemas.microsoft.com/office/powerpoint/2010/main" val="215063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Kop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200" cy="1012058"/>
          </a:xfrm>
          <a:prstGeom prst="rect">
            <a:avLst/>
          </a:prstGeom>
          <a:effectLst>
            <a:outerShdw blurRad="381000" dist="63500" dir="5400000">
              <a:srgbClr val="000000">
                <a:alpha val="30000"/>
              </a:srgbClr>
            </a:outerShdw>
          </a:effectLst>
        </p:spPr>
      </p:pic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008000"/>
            <a:ext cx="3060000" cy="3240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5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1"/>
          </p:nvPr>
        </p:nvSpPr>
        <p:spPr>
          <a:xfrm>
            <a:off x="3060000" y="1008000"/>
            <a:ext cx="3060000" cy="3240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5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120000" y="1008000"/>
            <a:ext cx="3024000" cy="3240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5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060000" y="4680000"/>
            <a:ext cx="5257800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000" b="1" i="0" baseline="0">
                <a:solidFill>
                  <a:schemeClr val="bg1"/>
                </a:solidFill>
                <a:latin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2pPr>
            <a:lvl3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3pPr>
            <a:lvl4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4pPr>
            <a:lvl5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248000"/>
            <a:ext cx="9143999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KSR_Logo_Bild-Wortmarke_NEGATIV_Kampagnencla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5" y="122899"/>
            <a:ext cx="2674825" cy="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Apotheke des Klinikums Südstadt Rostock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68D114-8049-4AD2-85B1-52C28B411C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25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Apotheke des Klinikums Südstadt Rostock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28E14C-D7C3-4CBC-8C69-4F59BDF62B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98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Apotheke des Klinikums Südstadt Rostock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E782DC-55C0-4DF8-ABCF-84AC74E2AA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1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008000"/>
            <a:ext cx="9144000" cy="3240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500">
                <a:solidFill>
                  <a:srgbClr val="474746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880000" y="4680000"/>
            <a:ext cx="5580000" cy="12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sz="3000" b="1" i="0" baseline="0">
                <a:solidFill>
                  <a:srgbClr val="474746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2pPr>
            <a:lvl3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3pPr>
            <a:lvl4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4pPr>
            <a:lvl5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2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Apotheke des Klinikums Südstadt Rostock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28E14C-D7C3-4CBC-8C69-4F59BDF62B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839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80000" y="3600000"/>
            <a:ext cx="5580000" cy="12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sz="3000" b="1" i="0" baseline="0">
                <a:solidFill>
                  <a:srgbClr val="474746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2pPr>
            <a:lvl3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3pPr>
            <a:lvl4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4pPr>
            <a:lvl5pPr marL="0" indent="0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fficina Sans ITC W01 Book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40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idx="1" hasCustomPrompt="1"/>
          </p:nvPr>
        </p:nvSpPr>
        <p:spPr>
          <a:xfrm>
            <a:off x="1080000" y="2438400"/>
            <a:ext cx="7378200" cy="3687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 b="0">
                <a:solidFill>
                  <a:srgbClr val="474746"/>
                </a:solidFill>
                <a:latin typeface="Arial"/>
                <a:cs typeface="Arial"/>
              </a:defRPr>
            </a:lvl1pPr>
            <a:lvl2pPr algn="l">
              <a:lnSpc>
                <a:spcPts val="2200"/>
              </a:lnSpc>
              <a:spcBef>
                <a:spcPts val="0"/>
              </a:spcBef>
              <a:defRPr sz="1600">
                <a:solidFill>
                  <a:srgbClr val="474746"/>
                </a:solidFill>
                <a:latin typeface="Officina Sans ITC W01 Book"/>
              </a:defRPr>
            </a:lvl2pPr>
            <a:lvl3pPr algn="l">
              <a:lnSpc>
                <a:spcPts val="2200"/>
              </a:lnSpc>
              <a:spcBef>
                <a:spcPts val="0"/>
              </a:spcBef>
              <a:defRPr sz="1600">
                <a:solidFill>
                  <a:srgbClr val="474746"/>
                </a:solidFill>
                <a:latin typeface="Officina Sans ITC W01 Book"/>
              </a:defRPr>
            </a:lvl3pPr>
            <a:lvl4pPr algn="l">
              <a:lnSpc>
                <a:spcPts val="2200"/>
              </a:lnSpc>
              <a:spcBef>
                <a:spcPts val="0"/>
              </a:spcBef>
              <a:defRPr sz="1600">
                <a:solidFill>
                  <a:srgbClr val="474746"/>
                </a:solidFill>
                <a:latin typeface="Officina Sans ITC W01 Book"/>
              </a:defRPr>
            </a:lvl4pPr>
            <a:lvl5pPr algn="l">
              <a:lnSpc>
                <a:spcPts val="2200"/>
              </a:lnSpc>
              <a:spcBef>
                <a:spcPts val="0"/>
              </a:spcBef>
              <a:defRPr sz="1600">
                <a:solidFill>
                  <a:srgbClr val="474746"/>
                </a:solidFill>
                <a:latin typeface="Officina Sans ITC W01 Book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68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7B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tint val="40000"/>
                <a:satMod val="350000"/>
              </a:schemeClr>
            </a:gs>
            <a:gs pos="5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Kop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51200" cy="1012058"/>
          </a:xfrm>
          <a:prstGeom prst="rect">
            <a:avLst/>
          </a:prstGeom>
          <a:effectLst>
            <a:outerShdw blurRad="381000" dist="63500" dir="5400000">
              <a:srgbClr val="000000">
                <a:alpha val="30000"/>
              </a:srgbClr>
            </a:outerShdw>
          </a:effectLst>
        </p:spPr>
      </p:pic>
      <p:sp>
        <p:nvSpPr>
          <p:cNvPr id="18" name="Rechteck 17"/>
          <p:cNvSpPr/>
          <p:nvPr/>
        </p:nvSpPr>
        <p:spPr>
          <a:xfrm>
            <a:off x="0" y="6503842"/>
            <a:ext cx="9144000" cy="354157"/>
          </a:xfrm>
          <a:prstGeom prst="rect">
            <a:avLst/>
          </a:prstGeom>
          <a:solidFill>
            <a:srgbClr val="FF7B0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>
              <a:latin typeface="Arial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" y="6480000"/>
            <a:ext cx="9143999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4452" y="6487454"/>
            <a:ext cx="1247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OfficinaSansITCPro Book"/>
              </a:defRPr>
            </a:lvl1pPr>
          </a:lstStyle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Bild 15" descr="KSR_Logo_Bild-Wortmarke_NEGATIV_Kampagnencla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75" y="122899"/>
            <a:ext cx="2674825" cy="715301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066800" y="6487454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OfficinaSansITCPro Book"/>
              </a:defRPr>
            </a:lvl1pPr>
          </a:lstStyle>
          <a:p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057400" y="6487454"/>
            <a:ext cx="5497052" cy="37054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/>
              <a:t>Apotheke des Klinikums Südstadt Rostock</a:t>
            </a:r>
          </a:p>
        </p:txBody>
      </p:sp>
    </p:spTree>
    <p:extLst>
      <p:ext uri="{BB962C8B-B14F-4D97-AF65-F5344CB8AC3E}">
        <p14:creationId xmlns:p14="http://schemas.microsoft.com/office/powerpoint/2010/main" val="1346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1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tint val="40000"/>
                <a:satMod val="350000"/>
              </a:schemeClr>
            </a:gs>
            <a:gs pos="5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Kop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1200" cy="1012058"/>
          </a:xfrm>
          <a:prstGeom prst="rect">
            <a:avLst/>
          </a:prstGeom>
          <a:effectLst>
            <a:outerShdw blurRad="381000" dist="63500" dir="5400000">
              <a:srgbClr val="000000">
                <a:alpha val="30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0" y="6503842"/>
            <a:ext cx="9144000" cy="354157"/>
          </a:xfrm>
          <a:prstGeom prst="rect">
            <a:avLst/>
          </a:prstGeom>
          <a:solidFill>
            <a:srgbClr val="FF7B0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>
              <a:latin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" y="6480000"/>
            <a:ext cx="9143999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KSR_Logo_Bild-Wortmarke_NEGATIV_Kampagnencla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75" y="122899"/>
            <a:ext cx="2674825" cy="715301"/>
          </a:xfrm>
          <a:prstGeom prst="rect">
            <a:avLst/>
          </a:prstGeom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4452" y="6487454"/>
            <a:ext cx="1247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OfficinaSansITCPro Book"/>
              </a:defRPr>
            </a:lvl1pPr>
          </a:lstStyle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066800" y="6487454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OfficinaSansITCPro Book"/>
              </a:defRPr>
            </a:lvl1pPr>
          </a:lstStyle>
          <a:p>
            <a:endParaRPr lang="de-DE"/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057400" y="6487454"/>
            <a:ext cx="5497052" cy="37054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/>
              <a:t>Apotheke des Klinikums Südstadt Rostock</a:t>
            </a:r>
          </a:p>
        </p:txBody>
      </p:sp>
    </p:spTree>
    <p:extLst>
      <p:ext uri="{BB962C8B-B14F-4D97-AF65-F5344CB8AC3E}">
        <p14:creationId xmlns:p14="http://schemas.microsoft.com/office/powerpoint/2010/main" val="33066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tint val="40000"/>
                <a:satMod val="350000"/>
              </a:schemeClr>
            </a:gs>
            <a:gs pos="53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Kopf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51200" cy="1012058"/>
          </a:xfrm>
          <a:prstGeom prst="rect">
            <a:avLst/>
          </a:prstGeom>
          <a:effectLst>
            <a:outerShdw blurRad="381000" dist="63500" dir="5400000">
              <a:srgbClr val="000000">
                <a:alpha val="30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0" y="6503842"/>
            <a:ext cx="9144000" cy="354157"/>
          </a:xfrm>
          <a:prstGeom prst="rect">
            <a:avLst/>
          </a:prstGeom>
          <a:solidFill>
            <a:srgbClr val="FF7B0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1530000"/>
            <a:ext cx="73782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4452" y="6487454"/>
            <a:ext cx="1247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OfficinaSansITCPro Book"/>
              </a:defRPr>
            </a:lvl1pPr>
          </a:lstStyle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066800" y="6487454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OfficinaSansITCPro Book"/>
              </a:defRPr>
            </a:lvl1pPr>
          </a:lstStyle>
          <a:p>
            <a:endParaRPr lang="de-DE"/>
          </a:p>
        </p:txBody>
      </p:sp>
      <p:pic>
        <p:nvPicPr>
          <p:cNvPr id="13" name="Bild 12" descr="KSR_Logo_Bild-Wortmarke_NEGATIV_Kampagnenclai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775" y="122899"/>
            <a:ext cx="2674825" cy="715301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1" y="6480000"/>
            <a:ext cx="9143999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057400" y="6487454"/>
            <a:ext cx="5497052" cy="37054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/>
              <a:t>Apotheke des Klinikums Südstadt Rostock</a:t>
            </a:r>
          </a:p>
        </p:txBody>
      </p:sp>
    </p:spTree>
    <p:extLst>
      <p:ext uri="{BB962C8B-B14F-4D97-AF65-F5344CB8AC3E}">
        <p14:creationId xmlns:p14="http://schemas.microsoft.com/office/powerpoint/2010/main" val="72179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47474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74746"/>
          </a:solidFill>
          <a:latin typeface="OfficinaSansITCPro Book"/>
          <a:ea typeface="+mn-ea"/>
          <a:cs typeface="OfficinaSansITCPro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474746"/>
          </a:solidFill>
          <a:latin typeface="OfficinaSansITCPro Book"/>
          <a:ea typeface="+mn-ea"/>
          <a:cs typeface="OfficinaSansITCPro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74746"/>
          </a:solidFill>
          <a:latin typeface="OfficinaSansITCPro Book"/>
          <a:ea typeface="+mn-ea"/>
          <a:cs typeface="OfficinaSansITCPro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74746"/>
          </a:solidFill>
          <a:latin typeface="OfficinaSansITCPro Book"/>
          <a:ea typeface="+mn-ea"/>
          <a:cs typeface="OfficinaSansITCPro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74746"/>
          </a:solidFill>
          <a:latin typeface="OfficinaSansITCPro Book"/>
          <a:ea typeface="+mn-ea"/>
          <a:cs typeface="OfficinaSansITCPr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1879" cy="2408129"/>
          </a:xfrm>
          <a:prstGeom prst="rect">
            <a:avLst/>
          </a:prstGeom>
        </p:spPr>
      </p:pic>
      <p:pic>
        <p:nvPicPr>
          <p:cNvPr id="9" name="Bild 5" descr="KSR_Logo_Bildmarke_CMKY-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60648"/>
            <a:ext cx="1232412" cy="1232412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067944" y="1196752"/>
            <a:ext cx="496784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019879" y="2460588"/>
            <a:ext cx="6984776" cy="2054097"/>
          </a:xfrm>
          <a:prstGeom prst="rect">
            <a:avLst/>
          </a:prstGeom>
          <a:solidFill>
            <a:schemeClr val="bg2"/>
          </a:solidFill>
          <a:ln w="22225">
            <a:solidFill>
              <a:srgbClr val="FF6600"/>
            </a:solidFill>
          </a:ln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br>
              <a:rPr lang="de-DE" altLang="de-DE" b="1" dirty="0">
                <a:solidFill>
                  <a:schemeClr val="accent6"/>
                </a:solidFill>
                <a:ea typeface="ＭＳ Ｐゴシック"/>
              </a:rPr>
            </a:br>
            <a:r>
              <a:rPr lang="de-DE" altLang="de-DE" b="1" dirty="0">
                <a:solidFill>
                  <a:schemeClr val="accent6"/>
                </a:solidFill>
                <a:ea typeface="ＭＳ Ｐゴシック"/>
              </a:rPr>
              <a:t>Lieferausfall Na-EDTA 1,107 %!</a:t>
            </a:r>
            <a:endParaRPr lang="de-DE" dirty="0">
              <a:solidFill>
                <a:schemeClr val="accent6"/>
              </a:solidFill>
              <a:ea typeface="ＭＳ Ｐゴシック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de-DE" sz="2000" dirty="0">
                <a:solidFill>
                  <a:srgbClr val="404040"/>
                </a:solidFill>
                <a:ea typeface="ＭＳ Ｐゴシック"/>
              </a:rPr>
              <a:t>Umsetzung der MDR/IVDR in der in der Krankenhausapotheke</a:t>
            </a:r>
            <a:endParaRPr lang="de-DE" dirty="0">
              <a:solidFill>
                <a:srgbClr val="F79646"/>
              </a:solidFill>
              <a:cs typeface="Calibri"/>
            </a:endParaRPr>
          </a:p>
        </p:txBody>
      </p:sp>
      <p:pic>
        <p:nvPicPr>
          <p:cNvPr id="2050" name="Picture 2" descr="edelstahl_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" y="2408128"/>
            <a:ext cx="1892762" cy="216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5" y="4567145"/>
            <a:ext cx="3491879" cy="2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1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CB159-172D-DAFA-B9BA-1C6145E7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52" y="1152531"/>
            <a:ext cx="7378200" cy="900000"/>
          </a:xfrm>
        </p:spPr>
        <p:txBody>
          <a:bodyPr/>
          <a:lstStyle/>
          <a:p>
            <a:r>
              <a:rPr lang="de-DE" dirty="0"/>
              <a:t>10.01.2023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DF1522-A867-772C-3B23-19DC6F84C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AE477A-B1BA-0B26-8BDC-C42E9F098E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90F04C-1CDB-6FF4-5BC4-843E0358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12" y="1602531"/>
            <a:ext cx="5810080" cy="47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 5 (5) IVDR – Eigenherstellung mit einem (zwei) großen ABER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783727"/>
            <a:ext cx="6553200" cy="3152775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 flipV="1">
            <a:off x="2752165" y="4276164"/>
            <a:ext cx="4643717" cy="8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633200" y="3990782"/>
            <a:ext cx="116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baseline="0" dirty="0">
                <a:solidFill>
                  <a:srgbClr val="FF0000"/>
                </a:solidFill>
                <a:latin typeface="Arial"/>
              </a:rPr>
              <a:t>1. ABER!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110795-DCA9-3D0D-F092-2149D1393CDE}"/>
              </a:ext>
            </a:extLst>
          </p:cNvPr>
          <p:cNvSpPr txBox="1"/>
          <p:nvPr/>
        </p:nvSpPr>
        <p:spPr>
          <a:xfrm>
            <a:off x="1039145" y="6028619"/>
            <a:ext cx="73224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Quelle: https://eur-lex.europa.eu/legal-content/DE/TXT/PDF/?uri=CELEX:32017R0746 (20.01.2023)</a:t>
            </a:r>
          </a:p>
        </p:txBody>
      </p:sp>
      <p:sp>
        <p:nvSpPr>
          <p:cNvPr id="7" name="Geschweifte Klammer links 6">
            <a:extLst>
              <a:ext uri="{FF2B5EF4-FFF2-40B4-BE49-F238E27FC236}">
                <a16:creationId xmlns:a16="http://schemas.microsoft.com/office/drawing/2014/main" id="{0E3904BF-10E1-B79A-ADC9-A3E557B4DF3C}"/>
              </a:ext>
            </a:extLst>
          </p:cNvPr>
          <p:cNvSpPr/>
          <p:nvPr/>
        </p:nvSpPr>
        <p:spPr>
          <a:xfrm>
            <a:off x="829420" y="4743974"/>
            <a:ext cx="209725" cy="901817"/>
          </a:xfrm>
          <a:prstGeom prst="leftBrace">
            <a:avLst>
              <a:gd name="adj1" fmla="val 30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835D75-160B-4C5B-6576-C90C45B754C5}"/>
              </a:ext>
            </a:extLst>
          </p:cNvPr>
          <p:cNvSpPr txBox="1"/>
          <p:nvPr/>
        </p:nvSpPr>
        <p:spPr>
          <a:xfrm rot="16200000">
            <a:off x="-68607" y="502560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0" dirty="0">
                <a:latin typeface="Arial"/>
              </a:rPr>
              <a:t>26.05.2024</a:t>
            </a:r>
          </a:p>
        </p:txBody>
      </p:sp>
    </p:spTree>
    <p:extLst>
      <p:ext uri="{BB962C8B-B14F-4D97-AF65-F5344CB8AC3E}">
        <p14:creationId xmlns:p14="http://schemas.microsoft.com/office/powerpoint/2010/main" val="19890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443883"/>
            <a:ext cx="6438900" cy="1047750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5163670" y="1666882"/>
            <a:ext cx="1972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2447364" y="2151529"/>
            <a:ext cx="4688542" cy="8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4791635" y="1909205"/>
            <a:ext cx="37203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554452" y="1443883"/>
            <a:ext cx="116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/>
              </a:rPr>
              <a:t>2</a:t>
            </a:r>
            <a:r>
              <a:rPr lang="de-DE" b="1" baseline="0" dirty="0">
                <a:solidFill>
                  <a:srgbClr val="FF0000"/>
                </a:solidFill>
                <a:latin typeface="Arial"/>
              </a:rPr>
              <a:t>. ABER!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524463"/>
            <a:ext cx="7154956" cy="2568532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956037" y="2976276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0" dirty="0">
                <a:latin typeface="Arial"/>
              </a:rPr>
              <a:t>Begründung am besten durch leitenden Oberarzt, Chefarzt etc.: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020FA8-B143-7E12-0C67-C689E538B679}"/>
              </a:ext>
            </a:extLst>
          </p:cNvPr>
          <p:cNvSpPr txBox="1"/>
          <p:nvPr/>
        </p:nvSpPr>
        <p:spPr>
          <a:xfrm>
            <a:off x="963999" y="2520422"/>
            <a:ext cx="73224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Quelle: https://eur-lex.europa.eu/legal-content/DE/TXT/PDF/?uri=CELEX:32017R0746 (20.01.2023)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10DC57-2805-D1EC-9552-F773834A921E}"/>
              </a:ext>
            </a:extLst>
          </p:cNvPr>
          <p:cNvSpPr txBox="1"/>
          <p:nvPr/>
        </p:nvSpPr>
        <p:spPr>
          <a:xfrm rot="16200000">
            <a:off x="154456" y="179848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0" dirty="0">
                <a:latin typeface="Arial"/>
              </a:rPr>
              <a:t>26.05.2028</a:t>
            </a:r>
          </a:p>
        </p:txBody>
      </p:sp>
    </p:spTree>
    <p:extLst>
      <p:ext uri="{BB962C8B-B14F-4D97-AF65-F5344CB8AC3E}">
        <p14:creationId xmlns:p14="http://schemas.microsoft.com/office/powerpoint/2010/main" val="4492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25" y="1494025"/>
            <a:ext cx="6762750" cy="345757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307976" y="4706471"/>
            <a:ext cx="421342" cy="564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681687" y="5165529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Arial"/>
              </a:rPr>
              <a:t>a</a:t>
            </a:r>
            <a:r>
              <a:rPr lang="de-DE" baseline="0" dirty="0">
                <a:solidFill>
                  <a:srgbClr val="FF0000"/>
                </a:solidFill>
                <a:latin typeface="Arial"/>
              </a:rPr>
              <a:t>lso quasi</a:t>
            </a:r>
            <a:r>
              <a:rPr lang="de-DE" dirty="0">
                <a:solidFill>
                  <a:srgbClr val="FF0000"/>
                </a:solidFill>
                <a:latin typeface="Arial"/>
              </a:rPr>
              <a:t> eine Konformitätserklärung „light“</a:t>
            </a:r>
            <a:endParaRPr lang="de-DE" baseline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24F874-6D1D-28A5-A471-3A18DAD79E7E}"/>
              </a:ext>
            </a:extLst>
          </p:cNvPr>
          <p:cNvSpPr txBox="1"/>
          <p:nvPr/>
        </p:nvSpPr>
        <p:spPr>
          <a:xfrm>
            <a:off x="910771" y="6130645"/>
            <a:ext cx="73224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https://eur-lex.europa.eu/legal-content/DE/TXT/PDF/?uri=CELEX:32017R0746 (20.01.2023)</a:t>
            </a: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90A91D9D-7C05-8972-C5AF-B7FD5441E7F5}"/>
              </a:ext>
            </a:extLst>
          </p:cNvPr>
          <p:cNvSpPr/>
          <p:nvPr/>
        </p:nvSpPr>
        <p:spPr>
          <a:xfrm>
            <a:off x="701046" y="1728132"/>
            <a:ext cx="209725" cy="901817"/>
          </a:xfrm>
          <a:prstGeom prst="leftBrace">
            <a:avLst>
              <a:gd name="adj1" fmla="val 30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B25096-E8E6-4BB6-AC09-0BC0299B0624}"/>
              </a:ext>
            </a:extLst>
          </p:cNvPr>
          <p:cNvSpPr txBox="1"/>
          <p:nvPr/>
        </p:nvSpPr>
        <p:spPr>
          <a:xfrm rot="16200000">
            <a:off x="-196981" y="200976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0" dirty="0">
                <a:latin typeface="Arial"/>
              </a:rPr>
              <a:t>26.05.2024</a:t>
            </a:r>
          </a:p>
        </p:txBody>
      </p:sp>
    </p:spTree>
    <p:extLst>
      <p:ext uri="{BB962C8B-B14F-4D97-AF65-F5344CB8AC3E}">
        <p14:creationId xmlns:p14="http://schemas.microsoft.com/office/powerpoint/2010/main" val="8048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394" y="1078207"/>
            <a:ext cx="8314335" cy="463722"/>
          </a:xfrm>
        </p:spPr>
        <p:txBody>
          <a:bodyPr/>
          <a:lstStyle/>
          <a:p>
            <a:pPr algn="ctr"/>
            <a:r>
              <a:rPr lang="de-DE" dirty="0"/>
              <a:t>Konformitätserklärung „light“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97" y="1631993"/>
            <a:ext cx="6788727" cy="47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07" y="1185789"/>
            <a:ext cx="6279783" cy="49122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1B18FF-4265-1965-8669-5D2F8128EF6A}"/>
              </a:ext>
            </a:extLst>
          </p:cNvPr>
          <p:cNvSpPr txBox="1"/>
          <p:nvPr/>
        </p:nvSpPr>
        <p:spPr>
          <a:xfrm>
            <a:off x="1432107" y="6133282"/>
            <a:ext cx="73224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https://eur-lex.europa.eu/legal-content/DE/TXT/PDF/?uri=CELEX:32017R0746 (20.01.2023)</a:t>
            </a: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F9E542AA-2412-856E-16DE-1E0D4385FEFA}"/>
              </a:ext>
            </a:extLst>
          </p:cNvPr>
          <p:cNvSpPr/>
          <p:nvPr/>
        </p:nvSpPr>
        <p:spPr>
          <a:xfrm>
            <a:off x="1072701" y="1340175"/>
            <a:ext cx="210815" cy="3097601"/>
          </a:xfrm>
          <a:prstGeom prst="leftBrace">
            <a:avLst>
              <a:gd name="adj1" fmla="val 30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819CC0-3376-5D7B-0BBF-0A8255458BFF}"/>
              </a:ext>
            </a:extLst>
          </p:cNvPr>
          <p:cNvSpPr txBox="1"/>
          <p:nvPr/>
        </p:nvSpPr>
        <p:spPr>
          <a:xfrm rot="16200000">
            <a:off x="215226" y="2645820"/>
            <a:ext cx="1226046" cy="34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0" dirty="0">
                <a:latin typeface="Arial"/>
              </a:rPr>
              <a:t>26.05.2024</a:t>
            </a:r>
          </a:p>
        </p:txBody>
      </p:sp>
    </p:spTree>
    <p:extLst>
      <p:ext uri="{BB962C8B-B14F-4D97-AF65-F5344CB8AC3E}">
        <p14:creationId xmlns:p14="http://schemas.microsoft.com/office/powerpoint/2010/main" val="87309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07" y="1185789"/>
            <a:ext cx="6279783" cy="4912266"/>
          </a:xfrm>
          <a:prstGeom prst="rect">
            <a:avLst/>
          </a:prstGeom>
        </p:spPr>
      </p:pic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87421451-7F6E-8792-91BF-D6BA665E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31191"/>
              </p:ext>
            </p:extLst>
          </p:nvPr>
        </p:nvGraphicFramePr>
        <p:xfrm>
          <a:off x="214716" y="1443412"/>
          <a:ext cx="8714564" cy="46546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8641">
                  <a:extLst>
                    <a:ext uri="{9D8B030D-6E8A-4147-A177-3AD203B41FA5}">
                      <a16:colId xmlns:a16="http://schemas.microsoft.com/office/drawing/2014/main" val="797858244"/>
                    </a:ext>
                  </a:extLst>
                </a:gridCol>
                <a:gridCol w="2178641">
                  <a:extLst>
                    <a:ext uri="{9D8B030D-6E8A-4147-A177-3AD203B41FA5}">
                      <a16:colId xmlns:a16="http://schemas.microsoft.com/office/drawing/2014/main" val="600895180"/>
                    </a:ext>
                  </a:extLst>
                </a:gridCol>
                <a:gridCol w="2178641">
                  <a:extLst>
                    <a:ext uri="{9D8B030D-6E8A-4147-A177-3AD203B41FA5}">
                      <a16:colId xmlns:a16="http://schemas.microsoft.com/office/drawing/2014/main" val="1917279322"/>
                    </a:ext>
                  </a:extLst>
                </a:gridCol>
                <a:gridCol w="2178641">
                  <a:extLst>
                    <a:ext uri="{9D8B030D-6E8A-4147-A177-3AD203B41FA5}">
                      <a16:colId xmlns:a16="http://schemas.microsoft.com/office/drawing/2014/main" val="902290278"/>
                    </a:ext>
                  </a:extLst>
                </a:gridCol>
              </a:tblGrid>
              <a:tr h="350855">
                <a:tc gridSpan="4"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Klassifizierung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nach Anhang VIII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28">
                <a:tc>
                  <a:txBody>
                    <a:bodyPr/>
                    <a:lstStyle/>
                    <a:p>
                      <a:r>
                        <a:rPr lang="de-DE" sz="1600" dirty="0"/>
                        <a:t>Klasse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Klasse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Klasse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Klasse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00226"/>
                  </a:ext>
                </a:extLst>
              </a:tr>
              <a:tr h="3254085">
                <a:tc>
                  <a:txBody>
                    <a:bodyPr/>
                    <a:lstStyle/>
                    <a:p>
                      <a:r>
                        <a:rPr lang="de-DE" sz="1400" b="1" dirty="0"/>
                        <a:t>Geringes individuelles bzw. geringes öffentliches Risiko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/>
                        <a:t>liefern kein Ergebnis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/>
                        <a:t>Instrumente für die Diagnostik (PCR, MS, EILSA)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/>
                        <a:t>Urin-Becher, Spuck-Röhrchen, EDTA-</a:t>
                      </a:r>
                      <a:r>
                        <a:rPr lang="de-DE" sz="1200" b="0" dirty="0" err="1"/>
                        <a:t>Blutrührchen</a:t>
                      </a:r>
                      <a:endParaRPr lang="de-DE" sz="1200" b="0" dirty="0"/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/>
                        <a:t>Puffer zur Konservierung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moderates individuelles bzw. geringes öffentliches Risiko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dirty="0"/>
                        <a:t>falsches Ergebnis hat kein lebensbedrohliches Risiko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dirty="0"/>
                        <a:t>Selbsttests die nicht </a:t>
                      </a:r>
                      <a:br>
                        <a:rPr lang="de-DE" sz="1200" b="0" dirty="0"/>
                      </a:br>
                      <a:r>
                        <a:rPr lang="de-DE" sz="1200" b="0" dirty="0"/>
                        <a:t>Klasse C zugeordnet werden:</a:t>
                      </a:r>
                      <a:br>
                        <a:rPr lang="de-DE" sz="1200" b="0" dirty="0"/>
                      </a:br>
                      <a:r>
                        <a:rPr lang="de-DE" sz="1200" b="0" dirty="0"/>
                        <a:t>Schwangerschaftstest, Fruchtbarkeitstest, Cholesterol-Test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hohes individuelles bzw. moderates öffentliches Risiko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falsches Ergebnis hat ein lebensbedrohliches Risiko für den Patienten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Blutgruppenbestimmung, CMV-Test bei Schwangeren, Therapiebegleitende Diagnostika (EGFR, BRAF, KRAS)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Gentests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Untersuchung zu Infektionserregern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Selbsttests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hohes individuelles bzw. hohes öffentliches Risiko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dirty="0"/>
                        <a:t>Nachweis übertragbarer Erreger, die eine lebensbedrohende Krankheit mit einem hohen Verbreitungsrisiko verursachen:</a:t>
                      </a:r>
                      <a:br>
                        <a:rPr lang="de-DE" sz="1200" b="0" dirty="0"/>
                      </a:br>
                      <a:r>
                        <a:rPr lang="de-DE" sz="1200" b="0" dirty="0"/>
                        <a:t>Ebola, SARS(-CoV-2), HIV, Masern, MRSA, MRGN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dirty="0"/>
                        <a:t>Bestimmung Infektionsgrad einer lebensbedrohenden Krankheit:</a:t>
                      </a:r>
                      <a:br>
                        <a:rPr lang="de-DE" sz="1200" b="0" dirty="0"/>
                      </a:br>
                      <a:r>
                        <a:rPr lang="de-DE" sz="1200" b="0" dirty="0"/>
                        <a:t>Tuberkulose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dirty="0"/>
                        <a:t>Nachweis übertragbarer Erreger für die Eignung von Blut, Zellen, Gewebe oder Organe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379741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1B18FF-4265-1965-8669-5D2F8128EF6A}"/>
              </a:ext>
            </a:extLst>
          </p:cNvPr>
          <p:cNvSpPr txBox="1"/>
          <p:nvPr/>
        </p:nvSpPr>
        <p:spPr>
          <a:xfrm>
            <a:off x="1044527" y="6154255"/>
            <a:ext cx="73224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https://eur-lex.europa.eu/legal-content/DE/TXT/PDF/?uri=CELEX:32017R0746 (20.01.2023)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3E620F-CE1E-F76F-929E-AC332255E517}"/>
              </a:ext>
            </a:extLst>
          </p:cNvPr>
          <p:cNvSpPr/>
          <p:nvPr/>
        </p:nvSpPr>
        <p:spPr>
          <a:xfrm>
            <a:off x="128991" y="1745595"/>
            <a:ext cx="1010652" cy="45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0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77095" y="1651986"/>
            <a:ext cx="65453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aseline="0" dirty="0">
                <a:latin typeface="Arial"/>
              </a:rPr>
              <a:t>Was gibt es noch zu beachten?</a:t>
            </a:r>
          </a:p>
          <a:p>
            <a:endParaRPr lang="de-DE" sz="2000" dirty="0">
              <a:latin typeface="Arial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k</a:t>
            </a:r>
            <a:r>
              <a:rPr lang="de-DE" baseline="0" dirty="0">
                <a:latin typeface="Arial"/>
              </a:rPr>
              <a:t>eine</a:t>
            </a:r>
            <a:r>
              <a:rPr lang="de-DE" dirty="0">
                <a:latin typeface="Arial"/>
              </a:rPr>
              <a:t> Herstellung im </a:t>
            </a:r>
            <a:r>
              <a:rPr lang="de-DE" b="1" dirty="0">
                <a:latin typeface="Arial"/>
              </a:rPr>
              <a:t>industriellen Maßstab</a:t>
            </a:r>
            <a:r>
              <a:rPr lang="de-DE" dirty="0">
                <a:latin typeface="Arial"/>
              </a:rPr>
              <a:t>, </a:t>
            </a:r>
            <a:r>
              <a:rPr lang="de-DE" u="sng" dirty="0">
                <a:latin typeface="Arial"/>
              </a:rPr>
              <a:t>aber</a:t>
            </a:r>
            <a:r>
              <a:rPr lang="de-DE" dirty="0">
                <a:latin typeface="Arial"/>
              </a:rPr>
              <a:t> keine „100er Regel“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gilt ausdrücklich </a:t>
            </a:r>
            <a:r>
              <a:rPr lang="de-DE" u="sng" dirty="0">
                <a:latin typeface="Arial"/>
              </a:rPr>
              <a:t>nicht</a:t>
            </a:r>
            <a:r>
              <a:rPr lang="de-DE" dirty="0">
                <a:latin typeface="Arial"/>
              </a:rPr>
              <a:t> für Einrichtungen in denen Patienten nicht unmittelbar behandelt werden (Fitnessstudios, Heilbäder, Wellnesszentren, etc.)</a:t>
            </a:r>
            <a:endParaRPr lang="de-DE" u="sng" baseline="0" dirty="0">
              <a:latin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95" y="4185670"/>
            <a:ext cx="6572250" cy="10668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865719" y="4445399"/>
            <a:ext cx="820271" cy="286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F6342C-7087-A05A-963D-2464DAFF3A9E}"/>
              </a:ext>
            </a:extLst>
          </p:cNvPr>
          <p:cNvSpPr txBox="1"/>
          <p:nvPr/>
        </p:nvSpPr>
        <p:spPr>
          <a:xfrm>
            <a:off x="1177095" y="5241359"/>
            <a:ext cx="73224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https://eur-lex.europa.eu/legal-content/DE/TXT/PDF/?uri=CELEX:32017R0746 (20.01.2023)</a:t>
            </a:r>
          </a:p>
        </p:txBody>
      </p:sp>
    </p:spTree>
    <p:extLst>
      <p:ext uri="{BB962C8B-B14F-4D97-AF65-F5344CB8AC3E}">
        <p14:creationId xmlns:p14="http://schemas.microsoft.com/office/powerpoint/2010/main" val="20358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I – allgemeine Anforderungen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BBA16E8-BC98-61AE-D4E7-3ACC62E0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311179"/>
            <a:ext cx="7378200" cy="3687763"/>
          </a:xfrm>
        </p:spPr>
        <p:txBody>
          <a:bodyPr/>
          <a:lstStyle/>
          <a:p>
            <a:r>
              <a:rPr lang="de-DE" dirty="0"/>
              <a:t>Ziel: weitgehende Verringerung der Risiken ohne negative Auswirkungen auf das Nutzen-Risiko-Verhältnis</a:t>
            </a:r>
          </a:p>
          <a:p>
            <a:r>
              <a:rPr lang="de-DE" dirty="0"/>
              <a:t>Risikomanagement- Plan</a:t>
            </a:r>
          </a:p>
          <a:p>
            <a:pPr lvl="1"/>
            <a:r>
              <a:rPr lang="de-DE" dirty="0"/>
              <a:t>kontinuierlich für den gesamten Lebenszyklus</a:t>
            </a:r>
          </a:p>
          <a:p>
            <a:pPr lvl="1"/>
            <a:r>
              <a:rPr lang="de-DE" dirty="0"/>
              <a:t>Risiken bei bestimmungsgemäßem Gebrauch und bei Fehlgebrauch bestimmen, einschätzen und bewerten</a:t>
            </a:r>
          </a:p>
          <a:p>
            <a:pPr lvl="1"/>
            <a:r>
              <a:rPr lang="de-DE" dirty="0"/>
              <a:t>Verringerung der durch Anwendungsfehler bedingte Risiken: ergonomische Merkmale, Anwendungsumgebung, vorgesehene Anwender (Patient vs. Fachpersonal)</a:t>
            </a:r>
          </a:p>
          <a:p>
            <a:pPr lvl="1"/>
            <a:r>
              <a:rPr lang="de-DE" dirty="0"/>
              <a:t>während der gesamten Lebensdauer bleiben Leistungsmerkmale erhalten 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01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I – Anforderungen an Leistung, Auslegung und Herstellung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BBA16E8-BC98-61AE-D4E7-3ACC62E0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386716"/>
            <a:ext cx="7567043" cy="3687763"/>
          </a:xfrm>
        </p:spPr>
        <p:txBody>
          <a:bodyPr/>
          <a:lstStyle/>
          <a:p>
            <a:pPr lvl="1"/>
            <a:endParaRPr lang="de-DE" dirty="0"/>
          </a:p>
          <a:p>
            <a:r>
              <a:rPr lang="de-DE" dirty="0"/>
              <a:t>während der gesamten Lebensdauer bleiben Leistungsmerkmale erhalten </a:t>
            </a:r>
          </a:p>
          <a:p>
            <a:pPr lvl="1"/>
            <a:r>
              <a:rPr lang="de-DE" dirty="0"/>
              <a:t>Chemisch, physikalische und biologische Eigenschaften (Lichtschutz, Lagerungstemperatur)</a:t>
            </a:r>
          </a:p>
          <a:p>
            <a:pPr lvl="1"/>
            <a:r>
              <a:rPr lang="de-DE" dirty="0"/>
              <a:t>Infektionsrisiko für Anwender und dritte wenn möglich ausgeschlossen</a:t>
            </a:r>
          </a:p>
          <a:p>
            <a:pPr lvl="1"/>
            <a:r>
              <a:rPr lang="de-DE" dirty="0"/>
              <a:t>Produkte mit Hinweis „steril“ sollen mit geeigneten, validierten Verfahren und unter kontrollierten Bedingungen hergestellt werden</a:t>
            </a:r>
          </a:p>
          <a:p>
            <a:pPr lvl="1"/>
            <a:r>
              <a:rPr lang="de-DE" dirty="0"/>
              <a:t>bei nicht sterilen Produkten soll das Risiko einer mikrobiellen Kontamination so gering wie möglich gehalten werden  </a:t>
            </a:r>
          </a:p>
        </p:txBody>
      </p:sp>
    </p:spTree>
    <p:extLst>
      <p:ext uri="{BB962C8B-B14F-4D97-AF65-F5344CB8AC3E}">
        <p14:creationId xmlns:p14="http://schemas.microsoft.com/office/powerpoint/2010/main" val="199619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9BF06-5398-2F62-7A20-A1F21D79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Interessenskonflikte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600A64-B50B-4F88-1D0C-0BDBA583C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763775-534E-8FA2-14AA-0DB2662CB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FF8A03-67C3-7E7A-F6EE-1C480539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438401"/>
            <a:ext cx="7378200" cy="420914"/>
          </a:xfrm>
        </p:spPr>
        <p:txBody>
          <a:bodyPr/>
          <a:lstStyle/>
          <a:p>
            <a:r>
              <a:rPr lang="de-DE" dirty="0"/>
              <a:t>keine</a:t>
            </a:r>
          </a:p>
        </p:txBody>
      </p:sp>
    </p:spTree>
    <p:extLst>
      <p:ext uri="{BB962C8B-B14F-4D97-AF65-F5344CB8AC3E}">
        <p14:creationId xmlns:p14="http://schemas.microsoft.com/office/powerpoint/2010/main" val="157843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I – Kennzeichnung und Gebrauchsanweisung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BBA16E8-BC98-61AE-D4E7-3ACC62E0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02668"/>
            <a:ext cx="7567043" cy="4052033"/>
          </a:xfrm>
        </p:spPr>
        <p:txBody>
          <a:bodyPr/>
          <a:lstStyle/>
          <a:p>
            <a:pPr lvl="1"/>
            <a:r>
              <a:rPr lang="de-DE" dirty="0"/>
              <a:t>Name des Produktes</a:t>
            </a:r>
          </a:p>
          <a:p>
            <a:pPr lvl="1"/>
            <a:r>
              <a:rPr lang="de-DE" dirty="0"/>
              <a:t>Zweckbestimmung</a:t>
            </a:r>
          </a:p>
          <a:p>
            <a:pPr lvl="1"/>
            <a:r>
              <a:rPr lang="de-DE" dirty="0"/>
              <a:t>Name und Anschrift des Herstellers</a:t>
            </a:r>
          </a:p>
          <a:p>
            <a:pPr lvl="1"/>
            <a:r>
              <a:rPr lang="de-DE" dirty="0"/>
              <a:t>Hinweis, dass es sich um ein In-vitro-Diagnostikum handelt</a:t>
            </a:r>
          </a:p>
          <a:p>
            <a:pPr lvl="1"/>
            <a:r>
              <a:rPr lang="de-DE" dirty="0"/>
              <a:t>Haltbarkeitsdatum, ggf. Herstellungsdatum</a:t>
            </a:r>
          </a:p>
          <a:p>
            <a:pPr lvl="1"/>
            <a:r>
              <a:rPr lang="de-DE" dirty="0"/>
              <a:t>Menge des Inhalts</a:t>
            </a:r>
          </a:p>
          <a:p>
            <a:pPr lvl="1"/>
            <a:r>
              <a:rPr lang="de-DE" dirty="0" err="1"/>
              <a:t>Lagerungs</a:t>
            </a:r>
            <a:r>
              <a:rPr lang="de-DE" dirty="0"/>
              <a:t> und/oder Handhabungsbedingungen</a:t>
            </a:r>
          </a:p>
          <a:p>
            <a:pPr lvl="1"/>
            <a:r>
              <a:rPr lang="de-DE" dirty="0"/>
              <a:t>Angabe steril/nicht steril und ggf. Sterilisationsmethode</a:t>
            </a:r>
          </a:p>
          <a:p>
            <a:pPr lvl="1"/>
            <a:r>
              <a:rPr lang="de-DE" dirty="0"/>
              <a:t>ggf. Warnhinweise oder besondere Anwendungshinweise</a:t>
            </a:r>
          </a:p>
          <a:p>
            <a:pPr lvl="1"/>
            <a:r>
              <a:rPr lang="de-DE" dirty="0"/>
              <a:t>Gebrauchsanweisung (je nach Zielgruppe)</a:t>
            </a:r>
          </a:p>
          <a:p>
            <a:pPr lvl="1"/>
            <a:r>
              <a:rPr lang="de-DE" dirty="0"/>
              <a:t>Hinweis wenn nur zum einmaligen Gebrauch vorgesehen</a:t>
            </a:r>
          </a:p>
          <a:p>
            <a:pPr lvl="1"/>
            <a:r>
              <a:rPr lang="de-DE" dirty="0"/>
              <a:t>(Seriennummer, UDI-Träger)</a:t>
            </a:r>
          </a:p>
        </p:txBody>
      </p:sp>
    </p:spTree>
    <p:extLst>
      <p:ext uri="{BB962C8B-B14F-4D97-AF65-F5344CB8AC3E}">
        <p14:creationId xmlns:p14="http://schemas.microsoft.com/office/powerpoint/2010/main" val="6310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222277"/>
            <a:ext cx="7378200" cy="900000"/>
          </a:xfrm>
        </p:spPr>
        <p:txBody>
          <a:bodyPr/>
          <a:lstStyle/>
          <a:p>
            <a:r>
              <a:rPr lang="de-DE" dirty="0"/>
              <a:t>Anhang I – Kennzeichnung und Gebrauchsanweisung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BBA16E8-BC98-61AE-D4E7-3ACC62E0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553694"/>
            <a:ext cx="7567043" cy="3687763"/>
          </a:xfrm>
        </p:spPr>
        <p:txBody>
          <a:bodyPr/>
          <a:lstStyle/>
          <a:p>
            <a:r>
              <a:rPr lang="de-DE" dirty="0"/>
              <a:t>Symbole nach EN 980 </a:t>
            </a:r>
            <a:br>
              <a:rPr lang="de-DE" dirty="0"/>
            </a:br>
            <a:r>
              <a:rPr lang="de-DE" dirty="0"/>
              <a:t>und EN ISO 15223-1:2021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A479ED-17A9-858E-857B-A5E63DE4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33" y="1672277"/>
            <a:ext cx="3343302" cy="448599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F11D92-A464-59AB-1E6C-287E774539A9}"/>
              </a:ext>
            </a:extLst>
          </p:cNvPr>
          <p:cNvSpPr txBox="1"/>
          <p:nvPr/>
        </p:nvSpPr>
        <p:spPr>
          <a:xfrm>
            <a:off x="4949867" y="6181191"/>
            <a:ext cx="2279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0" dirty="0">
                <a:latin typeface="Arial"/>
              </a:rPr>
              <a:t>Bildquelle: www. </a:t>
            </a:r>
            <a:r>
              <a:rPr lang="de-DE" sz="1000" dirty="0">
                <a:latin typeface="Arial"/>
              </a:rPr>
              <a:t>f</a:t>
            </a:r>
            <a:r>
              <a:rPr lang="de-DE" sz="1000" baseline="0" dirty="0">
                <a:latin typeface="Arial"/>
              </a:rPr>
              <a:t>da.gov  22.01.2023</a:t>
            </a:r>
          </a:p>
        </p:txBody>
      </p:sp>
    </p:spTree>
    <p:extLst>
      <p:ext uri="{BB962C8B-B14F-4D97-AF65-F5344CB8AC3E}">
        <p14:creationId xmlns:p14="http://schemas.microsoft.com/office/powerpoint/2010/main" val="378712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F3BDF-9881-354C-B699-3B21EF92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Etikettierung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9D575A-5A69-C939-D5A7-759744927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4113EF-3F30-90ED-D320-6B27F15E9C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688884"/>
            <a:ext cx="7111351" cy="17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0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D6F6-C92F-14FB-28DE-5C4353BB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530000"/>
            <a:ext cx="7378200" cy="530309"/>
          </a:xfrm>
        </p:spPr>
        <p:txBody>
          <a:bodyPr/>
          <a:lstStyle/>
          <a:p>
            <a:r>
              <a:rPr lang="de-DE" dirty="0"/>
              <a:t>Herstellung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5C9EBD-E0BA-5968-2731-2034C537B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7503B5-DB7A-A83D-04E7-63CD8CF77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DAA5DE4-E226-0F8C-5EC5-994216DD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060309"/>
            <a:ext cx="7378200" cy="1532400"/>
          </a:xfrm>
        </p:spPr>
        <p:txBody>
          <a:bodyPr/>
          <a:lstStyle/>
          <a:p>
            <a:r>
              <a:rPr lang="de-DE" dirty="0"/>
              <a:t>unter LAF-Box „A in B“</a:t>
            </a:r>
          </a:p>
          <a:p>
            <a:r>
              <a:rPr lang="de-DE" dirty="0"/>
              <a:t>pH-Wert der Lösung 4,2-4,7, ggf. Einstellung mit HCl 25 %</a:t>
            </a:r>
          </a:p>
          <a:p>
            <a:r>
              <a:rPr lang="de-DE" dirty="0"/>
              <a:t>hergestellte Lösung über 0,2 µm Filter abfüllen</a:t>
            </a:r>
          </a:p>
          <a:p>
            <a:r>
              <a:rPr lang="de-DE" dirty="0"/>
              <a:t>Endautoklavierung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F7FF4BC-02F6-B4AC-F8A5-94AE3C7BDE41}"/>
              </a:ext>
            </a:extLst>
          </p:cNvPr>
          <p:cNvSpPr txBox="1">
            <a:spLocks/>
          </p:cNvSpPr>
          <p:nvPr/>
        </p:nvSpPr>
        <p:spPr>
          <a:xfrm>
            <a:off x="1080000" y="3926172"/>
            <a:ext cx="7378200" cy="530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474746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Analytik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E82F8268-B7BB-1629-73E2-E3026EB47A5D}"/>
              </a:ext>
            </a:extLst>
          </p:cNvPr>
          <p:cNvSpPr txBox="1">
            <a:spLocks/>
          </p:cNvSpPr>
          <p:nvPr/>
        </p:nvSpPr>
        <p:spPr>
          <a:xfrm>
            <a:off x="1080000" y="4456481"/>
            <a:ext cx="7378200" cy="16572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429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Clr>
                <a:srgbClr val="EF6E00"/>
              </a:buClr>
              <a:buFont typeface="Arial"/>
              <a:buChar char="•"/>
              <a:defRPr sz="2000" b="0" i="0" kern="1200" baseline="0">
                <a:solidFill>
                  <a:srgbClr val="474746"/>
                </a:solidFill>
                <a:latin typeface="Arial"/>
                <a:ea typeface="+mn-ea"/>
                <a:cs typeface="OfficinaSansITCPro Book"/>
              </a:defRPr>
            </a:lvl1pPr>
            <a:lvl2pPr marL="720000" indent="-28575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474746"/>
              </a:buClr>
              <a:buFont typeface="Arial"/>
              <a:buChar char="•"/>
              <a:defRPr sz="1800" kern="1200" baseline="0">
                <a:solidFill>
                  <a:srgbClr val="474746"/>
                </a:solidFill>
                <a:latin typeface="Arial"/>
                <a:ea typeface="+mn-ea"/>
                <a:cs typeface="OfficinaSansITCPro Book"/>
              </a:defRPr>
            </a:lvl2pPr>
            <a:lvl3pPr marL="11430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474746"/>
              </a:buClr>
              <a:buFont typeface="Symbol" charset="2"/>
              <a:buChar char="-"/>
              <a:defRPr sz="1800" kern="1200" baseline="0">
                <a:solidFill>
                  <a:srgbClr val="474746"/>
                </a:solidFill>
                <a:latin typeface="Arial"/>
                <a:ea typeface="+mn-ea"/>
                <a:cs typeface="OfficinaSansITCPro Book"/>
              </a:defRPr>
            </a:lvl3pPr>
            <a:lvl4pPr marL="1600200" indent="-2286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FF7B07"/>
              </a:buClr>
              <a:buFont typeface="Arial"/>
              <a:buChar char="•"/>
              <a:defRPr sz="1600" kern="1200" baseline="0">
                <a:solidFill>
                  <a:srgbClr val="474746"/>
                </a:solidFill>
                <a:latin typeface="Arial"/>
                <a:ea typeface="+mn-ea"/>
                <a:cs typeface="OfficinaSansITCPro Book"/>
              </a:defRPr>
            </a:lvl4pPr>
            <a:lvl5pPr marL="2057400" indent="-22860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»"/>
              <a:defRPr sz="1600" kern="1200">
                <a:solidFill>
                  <a:srgbClr val="474746"/>
                </a:solidFill>
                <a:latin typeface="Officina Sans ITC W01 Book"/>
                <a:ea typeface="+mn-ea"/>
                <a:cs typeface="OfficinaSansITC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de-DE" dirty="0"/>
              <a:t>Prüfung auf Sterilität</a:t>
            </a:r>
          </a:p>
          <a:p>
            <a:pPr fontAlgn="auto"/>
            <a:r>
              <a:rPr lang="de-DE" dirty="0"/>
              <a:t>Prüfung auf sichtbare Partikel</a:t>
            </a:r>
          </a:p>
          <a:p>
            <a:pPr fontAlgn="auto"/>
            <a:r>
              <a:rPr lang="de-DE" dirty="0"/>
              <a:t>Prüfung auf Identität</a:t>
            </a:r>
          </a:p>
          <a:p>
            <a:pPr fontAlgn="auto"/>
            <a:r>
              <a:rPr lang="de-DE" dirty="0"/>
              <a:t>pH- Wert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B53786-0890-B5BB-C133-F6348243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55" y="3592709"/>
            <a:ext cx="3895211" cy="26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320450"/>
            <a:ext cx="7378200" cy="470250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80000" y="1986427"/>
            <a:ext cx="7378200" cy="4305300"/>
          </a:xfrm>
        </p:spPr>
        <p:txBody>
          <a:bodyPr/>
          <a:lstStyle/>
          <a:p>
            <a:r>
              <a:rPr lang="de-DE" sz="1800" dirty="0"/>
              <a:t>Eine Eigenherstellung von Medizinprodukten bzw. In-vitro-Diagnostika ist unter folgenden Bedingungen möglich </a:t>
            </a:r>
            <a:br>
              <a:rPr lang="de-DE" sz="1800" dirty="0"/>
            </a:br>
            <a:r>
              <a:rPr lang="de-DE" sz="1800" dirty="0"/>
              <a:t>(Artikel 5 (5)):</a:t>
            </a:r>
          </a:p>
          <a:p>
            <a:pPr lvl="1"/>
            <a:r>
              <a:rPr lang="de-DE" sz="1600" dirty="0"/>
              <a:t>nur für das eigene Haus, nicht für Fremdhäuser</a:t>
            </a:r>
          </a:p>
          <a:p>
            <a:pPr lvl="1"/>
            <a:r>
              <a:rPr lang="de-DE" sz="1600" dirty="0"/>
              <a:t>es gibt kein gleichartiges Produkt auf dem Markt (schriftliche Begründung)</a:t>
            </a:r>
          </a:p>
          <a:p>
            <a:pPr lvl="1"/>
            <a:r>
              <a:rPr lang="de-DE" sz="1600" dirty="0"/>
              <a:t>Herstellung und Verwendung im Rahmen eines QM-Systems</a:t>
            </a:r>
          </a:p>
          <a:p>
            <a:pPr lvl="1"/>
            <a:r>
              <a:rPr lang="de-DE" sz="1600" dirty="0"/>
              <a:t>es müssen alle Sicherheits- und Leistungsanforderungen in Anlage I erfüllt werden (öffentliche Erklärung)</a:t>
            </a:r>
          </a:p>
          <a:p>
            <a:pPr lvl="1"/>
            <a:r>
              <a:rPr lang="de-DE" sz="1600" dirty="0"/>
              <a:t>kontinuierliche Leistungsbewertung und Risikomanagement</a:t>
            </a:r>
            <a:br>
              <a:rPr lang="de-DE" sz="1600" dirty="0"/>
            </a:br>
            <a:endParaRPr lang="de-DE" sz="1050" dirty="0"/>
          </a:p>
          <a:p>
            <a:r>
              <a:rPr lang="de-DE" sz="1800" dirty="0"/>
              <a:t>Was braucht es nicht?</a:t>
            </a:r>
          </a:p>
          <a:p>
            <a:pPr lvl="1"/>
            <a:r>
              <a:rPr lang="de-DE" sz="1600" dirty="0"/>
              <a:t>Konformitätsverfahren,</a:t>
            </a:r>
          </a:p>
          <a:p>
            <a:pPr lvl="1"/>
            <a:r>
              <a:rPr lang="de-DE" sz="1600" dirty="0"/>
              <a:t>CE-Kennzeichen, UDI</a:t>
            </a:r>
          </a:p>
        </p:txBody>
      </p:sp>
    </p:spTree>
    <p:extLst>
      <p:ext uri="{BB962C8B-B14F-4D97-AF65-F5344CB8AC3E}">
        <p14:creationId xmlns:p14="http://schemas.microsoft.com/office/powerpoint/2010/main" val="88046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8766D-AAFC-8608-954D-763F3C89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789" y="1625415"/>
            <a:ext cx="6362420" cy="549267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578DE7-CBCA-BB13-9B51-1AE182F98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2B0B22-843D-0C10-F8E1-F19AD6A543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704B5E-0763-0D49-31C7-DAD5A57B6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48" y="2543104"/>
            <a:ext cx="4424901" cy="32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0C52-C1BF-CFCE-E68E-10E85172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Lieferausfall Di-Na-EDTA 1,107 %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7CAAD8-5EE5-C41A-5B51-957D7BA13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4D4B81-EA97-8314-DA4C-EB6C529BC1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9" name="Grafik 8" descr="Ein Bild, das Text enthält.">
            <a:extLst>
              <a:ext uri="{FF2B5EF4-FFF2-40B4-BE49-F238E27FC236}">
                <a16:creationId xmlns:a16="http://schemas.microsoft.com/office/drawing/2014/main" id="{052711E1-C105-1BBA-64EC-8F4A7F9F7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717768"/>
            <a:ext cx="3139075" cy="17979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F40E27C-E3D2-BA5F-D8C5-66E3A2144235}"/>
              </a:ext>
            </a:extLst>
          </p:cNvPr>
          <p:cNvSpPr txBox="1"/>
          <p:nvPr/>
        </p:nvSpPr>
        <p:spPr>
          <a:xfrm>
            <a:off x="1039527" y="6073732"/>
            <a:ext cx="6514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aseline="0" dirty="0">
                <a:latin typeface="Arial"/>
              </a:rPr>
              <a:t>Quelle: https://volksversand.de/artikel/di-natrium-edta-loesung-1-107-pzn-02046035-2503654  22.01.2023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D0599D-628C-3CFC-FEE2-83C35ACB7807}"/>
              </a:ext>
            </a:extLst>
          </p:cNvPr>
          <p:cNvSpPr txBox="1"/>
          <p:nvPr/>
        </p:nvSpPr>
        <p:spPr>
          <a:xfrm>
            <a:off x="1080000" y="2304492"/>
            <a:ext cx="712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Seit 04/2022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lt. Firma Änderungszulassung nötig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„Aus zeitlichen sowie wirtschaftlichen Gründen ist dies aber leider nicht machbar.“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23"/>
                    </a14:imgEffect>
                    <a14:imgEffect>
                      <a14:saturation sat="61000"/>
                    </a14:imgEffect>
                    <a14:imgEffect>
                      <a14:brightnessContrast bright="21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9300" y="3389745"/>
            <a:ext cx="3450488" cy="2325099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4284775" y="4616764"/>
            <a:ext cx="713144" cy="14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9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A8DF4-5974-C20B-3734-D7085CA1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Umfrage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538EA0-43DB-EE10-94FF-30120395E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0FCCAF-7C27-DAD1-72E6-FE20CBA04D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6A192AB-EB45-9DB2-CD98-D8E30481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438401"/>
            <a:ext cx="7378200" cy="2221064"/>
          </a:xfrm>
        </p:spPr>
        <p:txBody>
          <a:bodyPr/>
          <a:lstStyle/>
          <a:p>
            <a:pPr marL="17100" indent="0">
              <a:buNone/>
            </a:pPr>
            <a:r>
              <a:rPr lang="de-DE" dirty="0"/>
              <a:t>Stellen Sie In-vitro-Diagnostika selbst her?</a:t>
            </a:r>
          </a:p>
          <a:p>
            <a:pPr marL="17100" indent="0">
              <a:buNone/>
            </a:pPr>
            <a:r>
              <a:rPr lang="de-DE" dirty="0"/>
              <a:t>A: Ja.</a:t>
            </a:r>
          </a:p>
          <a:p>
            <a:pPr marL="17100" indent="0">
              <a:buNone/>
            </a:pPr>
            <a:r>
              <a:rPr lang="de-DE" dirty="0"/>
              <a:t>B: Nein.</a:t>
            </a:r>
          </a:p>
          <a:p>
            <a:pPr marL="17100" indent="0">
              <a:buNone/>
            </a:pPr>
            <a:r>
              <a:rPr lang="de-DE" dirty="0"/>
              <a:t>C: Nein, aber andere Medizinprodukte.</a:t>
            </a:r>
          </a:p>
          <a:p>
            <a:pPr marL="17100" indent="0">
              <a:buNone/>
            </a:pPr>
            <a:r>
              <a:rPr lang="de-DE" dirty="0"/>
              <a:t>D: Ja und andere Medizinprodukte </a:t>
            </a:r>
          </a:p>
        </p:txBody>
      </p:sp>
      <p:pic>
        <p:nvPicPr>
          <p:cNvPr id="12" name="Grafik 11" descr="Kundenbewertung mit einfarbiger Füllung">
            <a:extLst>
              <a:ext uri="{FF2B5EF4-FFF2-40B4-BE49-F238E27FC236}">
                <a16:creationId xmlns:a16="http://schemas.microsoft.com/office/drawing/2014/main" id="{347DA3D5-462A-E015-D4F8-BC97719BF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1343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88DAF6-987C-8E17-8883-2E85D9E91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F91D2E-8397-C50F-5069-662BE15284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632827" y="6098400"/>
            <a:ext cx="6346195" cy="251537"/>
          </a:xfrm>
        </p:spPr>
        <p:txBody>
          <a:bodyPr/>
          <a:lstStyle/>
          <a:p>
            <a:pPr marL="17100" indent="0">
              <a:buNone/>
            </a:pPr>
            <a:r>
              <a:rPr lang="de-DE" sz="1050" dirty="0"/>
              <a:t>Quelle: https://healthcare-in-europe.com/de/news/tsunami-in-sicht-die-mdr-ihre-folgen.html (27.09.2022)</a:t>
            </a:r>
          </a:p>
          <a:p>
            <a:pPr marL="17100" indent="0">
              <a:buNone/>
            </a:pPr>
            <a:endParaRPr lang="de-DE" sz="105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27" y="1502681"/>
            <a:ext cx="6346195" cy="44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F948F-22DA-4ECF-D8E5-EC59EA81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In-vitro-Diagnostikum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B1EC39-541F-60AD-AA11-72FCD8669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A1FEAD-4A22-EB7A-D5FC-F9C601672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7339ACF-71B3-39D2-B8D6-2E8E177FC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92"/>
          <a:stretch/>
        </p:blipFill>
        <p:spPr>
          <a:xfrm>
            <a:off x="1080000" y="2068286"/>
            <a:ext cx="6779848" cy="4076894"/>
          </a:xfr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B5FB8F2-C2FC-0F82-B7C8-169F237E61E9}"/>
              </a:ext>
            </a:extLst>
          </p:cNvPr>
          <p:cNvCxnSpPr>
            <a:cxnSpLocks/>
          </p:cNvCxnSpPr>
          <p:nvPr/>
        </p:nvCxnSpPr>
        <p:spPr>
          <a:xfrm>
            <a:off x="3537293" y="4064960"/>
            <a:ext cx="33739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DEA64A0B-C0F4-F18D-1B01-59A52D263157}"/>
              </a:ext>
            </a:extLst>
          </p:cNvPr>
          <p:cNvSpPr txBox="1"/>
          <p:nvPr/>
        </p:nvSpPr>
        <p:spPr>
          <a:xfrm>
            <a:off x="1080000" y="6220423"/>
            <a:ext cx="73224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Quelle: https://eur-lex.europa.eu/legal-content/DE/TXT/PDF/?uri=CELEX:32017R0746 (20.01.2023)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3933825" y="3190876"/>
            <a:ext cx="238125" cy="285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Unterschiede MDR/ IVDR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34479"/>
              </p:ext>
            </p:extLst>
          </p:nvPr>
        </p:nvGraphicFramePr>
        <p:xfrm>
          <a:off x="1079500" y="2354008"/>
          <a:ext cx="7378700" cy="211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Verordnung für Medizinprodukte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Verordnung für</a:t>
                      </a:r>
                      <a:r>
                        <a:rPr lang="de-DE" baseline="0" dirty="0"/>
                        <a:t> In-vitro-Diagnostika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dirty="0"/>
                        <a:t>ab 26.05.2021 verpflichtend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ab 26.05.2022 verpflichtend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dirty="0"/>
                        <a:t>123 Artikel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113 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Risikoklassen I,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IIa</a:t>
                      </a:r>
                      <a:r>
                        <a:rPr lang="de-DE" baseline="0" dirty="0"/>
                        <a:t>, </a:t>
                      </a:r>
                      <a:r>
                        <a:rPr lang="de-DE" baseline="0" dirty="0" err="1"/>
                        <a:t>IIb</a:t>
                      </a:r>
                      <a:r>
                        <a:rPr lang="de-DE" baseline="0" dirty="0"/>
                        <a:t> und III </a:t>
                      </a:r>
                      <a:br>
                        <a:rPr lang="de-DE" baseline="0" dirty="0"/>
                      </a:br>
                      <a:r>
                        <a:rPr lang="de-DE" baseline="0" dirty="0"/>
                        <a:t>(nach Zweckbestimmung)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Risikoklassen A, B, C und D </a:t>
                      </a:r>
                      <a:br>
                        <a:rPr lang="de-DE" dirty="0"/>
                      </a:br>
                      <a:r>
                        <a:rPr lang="de-DE" dirty="0"/>
                        <a:t>(nach Zweckbestimmung)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Klinische Bewertung notwendig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Leistungsbewertung notwendig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3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47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530000"/>
            <a:ext cx="7378200" cy="548182"/>
          </a:xfrm>
        </p:spPr>
        <p:txBody>
          <a:bodyPr/>
          <a:lstStyle/>
          <a:p>
            <a:r>
              <a:rPr lang="de-DE" dirty="0"/>
              <a:t>Die IVDR und ihre Übergangsfristen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2540" y="2225963"/>
            <a:ext cx="6627892" cy="36877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62540" y="6019562"/>
            <a:ext cx="5663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Arial"/>
              </a:rPr>
              <a:t>Quelle: https://www.johner-institut.de/blog/johner-institut/uebergangsfristen-der-ivdr/ (23.01.2023)</a:t>
            </a:r>
            <a:endParaRPr lang="de-DE" sz="1000" baseline="0" dirty="0">
              <a:latin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99083" y="3737442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/>
              </a:rPr>
              <a:t>Außerdem noch Änderungen</a:t>
            </a:r>
          </a:p>
          <a:p>
            <a:r>
              <a:rPr lang="de-DE" b="1" dirty="0">
                <a:latin typeface="Arial"/>
              </a:rPr>
              <a:t>in den Fristen für die </a:t>
            </a:r>
          </a:p>
          <a:p>
            <a:r>
              <a:rPr lang="de-DE" b="1" dirty="0">
                <a:latin typeface="Arial"/>
              </a:rPr>
              <a:t>„</a:t>
            </a:r>
            <a:r>
              <a:rPr lang="de-DE" b="1" dirty="0" err="1">
                <a:latin typeface="Arial"/>
              </a:rPr>
              <a:t>Eigenherstellungen</a:t>
            </a:r>
            <a:r>
              <a:rPr lang="de-DE" b="1" dirty="0">
                <a:latin typeface="Arial"/>
              </a:rPr>
              <a:t>“!</a:t>
            </a:r>
            <a:endParaRPr lang="de-DE" b="1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5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ECE5B-0D0B-7358-3947-C428516A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Pressemitteilung der Europäischen Kommission vom 06.01.2023 - MDR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B65B3C-A558-2A03-26E9-9C440EFE6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Folie </a:t>
            </a:r>
            <a:fld id="{2A095F60-9F0E-E642-ABE3-F0A74941C7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7AD30A-F425-6D7B-E184-55DFD7F75B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Apotheke des Klinikums Südstadt Rostock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DD348F-CEE7-6FF2-E372-44E7B1AA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554917"/>
            <a:ext cx="6589287" cy="346320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AA198D-A9E9-A2DC-1D86-7CA760F3CA00}"/>
              </a:ext>
            </a:extLst>
          </p:cNvPr>
          <p:cNvSpPr txBox="1"/>
          <p:nvPr/>
        </p:nvSpPr>
        <p:spPr>
          <a:xfrm>
            <a:off x="1080000" y="6068123"/>
            <a:ext cx="52421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latin typeface="Arial"/>
              </a:rPr>
              <a:t>Quelle: https://ec.europa.eu/commission/presscorner/detail/en/ip_23_23 (20.01.2023)</a:t>
            </a:r>
            <a:endParaRPr lang="de-DE" sz="105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39301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ign1" id="{39227E37-D1D3-4D0E-9C37-6287C8E7C201}" vid="{A083E59F-4B31-4255-807F-1906B1272BC0}"/>
    </a:ext>
  </a:extLst>
</a:theme>
</file>

<file path=ppt/theme/theme2.xml><?xml version="1.0" encoding="utf-8"?>
<a:theme xmlns:a="http://schemas.openxmlformats.org/drawingml/2006/main" name="Zwischenkap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Zwischenkapite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ha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>
            <a:latin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1211</Words>
  <Application>Microsoft Office PowerPoint</Application>
  <PresentationFormat>Bildschirmpräsentation (4:3)</PresentationFormat>
  <Paragraphs>195</Paragraphs>
  <Slides>25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</vt:lpstr>
      <vt:lpstr>Calibri</vt:lpstr>
      <vt:lpstr>Lucida Grande</vt:lpstr>
      <vt:lpstr>Officina Sans ITC W01 Book</vt:lpstr>
      <vt:lpstr>OfficinaSansITCPro Book</vt:lpstr>
      <vt:lpstr>Symbol</vt:lpstr>
      <vt:lpstr>Design1</vt:lpstr>
      <vt:lpstr>Zwischenkapitel</vt:lpstr>
      <vt:lpstr>Zwischenkapitel 2</vt:lpstr>
      <vt:lpstr>Inhalt</vt:lpstr>
      <vt:lpstr>PowerPoint-Präsentation</vt:lpstr>
      <vt:lpstr>Interessenskonflikte</vt:lpstr>
      <vt:lpstr>Lieferausfall Di-Na-EDTA 1,107 %</vt:lpstr>
      <vt:lpstr>Umfrage</vt:lpstr>
      <vt:lpstr>PowerPoint-Präsentation</vt:lpstr>
      <vt:lpstr>Definition In-vitro-Diagnostikum</vt:lpstr>
      <vt:lpstr>Unterschiede MDR/ IVDR</vt:lpstr>
      <vt:lpstr>Die IVDR und ihre Übergangsfristen</vt:lpstr>
      <vt:lpstr>Pressemitteilung der Europäischen Kommission vom 06.01.2023 - MDR</vt:lpstr>
      <vt:lpstr>10.01.2023</vt:lpstr>
      <vt:lpstr>Artikel 5 (5) IVDR – Eigenherstellung mit einem (zwei) großen ABER</vt:lpstr>
      <vt:lpstr>PowerPoint-Präsentation</vt:lpstr>
      <vt:lpstr>PowerPoint-Präsentation</vt:lpstr>
      <vt:lpstr>Konformitätserklärung „light“</vt:lpstr>
      <vt:lpstr>PowerPoint-Präsentation</vt:lpstr>
      <vt:lpstr>PowerPoint-Präsentation</vt:lpstr>
      <vt:lpstr>PowerPoint-Präsentation</vt:lpstr>
      <vt:lpstr>Anhang I – allgemeine Anforderungen</vt:lpstr>
      <vt:lpstr>Anhang I – Anforderungen an Leistung, Auslegung und Herstellung</vt:lpstr>
      <vt:lpstr>Anhang I – Kennzeichnung und Gebrauchsanweisung</vt:lpstr>
      <vt:lpstr>Anhang I – Kennzeichnung und Gebrauchsanweisung</vt:lpstr>
      <vt:lpstr>Etikettierung</vt:lpstr>
      <vt:lpstr>Herstellung</vt:lpstr>
      <vt:lpstr>Zusammenfassung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2023-02-03T21:19:07Z</dcterms:created>
  <dcterms:modified xsi:type="dcterms:W3CDTF">2023-02-03T21:19:28Z</dcterms:modified>
</cp:coreProperties>
</file>